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Montserrat Medium"/>
      <p:regular r:id="rId46"/>
      <p:bold r:id="rId47"/>
      <p:italic r:id="rId48"/>
      <p:boldItalic r:id="rId49"/>
    </p:embeddedFont>
    <p:embeddedFont>
      <p:font typeface="Poppins Medium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Poppins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MontserratMedium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MontserratMedium-italic.fntdata"/><Relationship Id="rId47" Type="http://schemas.openxmlformats.org/officeDocument/2006/relationships/font" Target="fonts/MontserratMedium-bold.fntdata"/><Relationship Id="rId49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Lato-bold.fntdata"/><Relationship Id="rId34" Type="http://schemas.openxmlformats.org/officeDocument/2006/relationships/font" Target="fonts/Lato-regular.fntdata"/><Relationship Id="rId37" Type="http://schemas.openxmlformats.org/officeDocument/2006/relationships/font" Target="fonts/Lato-boldItalic.fntdata"/><Relationship Id="rId36" Type="http://schemas.openxmlformats.org/officeDocument/2006/relationships/font" Target="fonts/Lato-italic.fntdata"/><Relationship Id="rId39" Type="http://schemas.openxmlformats.org/officeDocument/2006/relationships/font" Target="fonts/Poppins-bold.fntdata"/><Relationship Id="rId38" Type="http://schemas.openxmlformats.org/officeDocument/2006/relationships/font" Target="fonts/Poppins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oppinsMedium-bold.fntdata"/><Relationship Id="rId50" Type="http://schemas.openxmlformats.org/officeDocument/2006/relationships/font" Target="fonts/PoppinsMedium-regular.fntdata"/><Relationship Id="rId53" Type="http://schemas.openxmlformats.org/officeDocument/2006/relationships/font" Target="fonts/PoppinsMedium-boldItalic.fntdata"/><Relationship Id="rId52" Type="http://schemas.openxmlformats.org/officeDocument/2006/relationships/font" Target="fonts/PoppinsMedium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3bde0a00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03bde0a00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3bde0a00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03bde0a00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3bde0a00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03bde0a00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3bde0a00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103bde0a00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-Are there any open items that you are working on that should be communicated with your customer?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3bde0a00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103bde0a00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-Add key metrics that account for clear progress towards the desired outcome and success plan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3bde0a00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103bde0a00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-Most of the time, I present customers with a full view of all the available features we can offer (free + premium) and show the customer how much more value they could be gaining if they were to use certain features. At Appsflyer we used to call it “feature adoption”.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3bde0a00f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103bde0a00f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-Use this slide to share key strategic recommendations and achievements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3bde0a00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03bde0a00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-Momentum is key, so make sure the next steps are clear action items that will bring your customer closer to the next milestone</a:t>
            </a:r>
            <a:br>
              <a:rPr lang="en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3bde0a00f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103bde0a00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3bde0a00f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103bde0a00f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Items you need to have when presenting a QBR/EBR: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Clear KPIs and goals that have been reviewed with the client (short term + long term) --&gt; Have a success plan where both us and the client can work together on it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Make sure to have all (as many) key stakeholders present during the meeting as possible -&gt; It’s the best time to showcase our value and get their feedback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Have a compelling story for every slide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3bde0a00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03bde0a00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3bde0a00f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103bde0a00f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3bde0a00f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103bde0a00f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 Executive Overview is intended to give a quick picture and clear report of what has been achieved since the past QBR/EBR, so the rest of the presentation should be telling the story of each one of these achievements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3bde0a00f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03bde0a00f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-If the Executive Overview includes all of the achievements, this is where you can tell the story on how you reached them and what was the progress like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3bde0a00f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103bde0a00f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-Add significant touchpoints we have had with the client; The idea is to showcase the value we add not only with our product, but also with our knowledge and expertise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3bde0a00f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103bde0a00f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Make sure that the milestones we achieved are aligned with their success plan -&gt; this is our mic-drop moment!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3bde0a00f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103bde0a00f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>
                <a:solidFill>
                  <a:schemeClr val="dk1"/>
                </a:solidFill>
              </a:rPr>
              <a:t>Use this slide to focus on the future plans, how we will plan for the next Q and what opportunities are available to explore together. If there’s a renewal coming up, this is the perfect time to discuss it and understand their point of view. Don’t forget to update the success plan accordingly.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3bde0a00f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103bde0a00f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Always have an agenda in place, </a:t>
            </a:r>
            <a:r>
              <a:rPr lang="en"/>
              <a:t>preferably</a:t>
            </a:r>
            <a:r>
              <a:rPr lang="en"/>
              <a:t> share this agenda the moment you send the calendar invite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-Introduction to the key stakeholders throughout the customer’s lifecycle: CSM, support contact (if relevant), commercial contact,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-If available, add a face to the name. Include all the relevant </a:t>
            </a:r>
            <a:r>
              <a:rPr lang="en"/>
              <a:t>contact</a:t>
            </a:r>
            <a:r>
              <a:rPr lang="en"/>
              <a:t> information (email/phone number/Skype)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90ab19d1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f90ab19d1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-Use this part of the presentation to ask your customer the correct questions for validating expectations, objectives and desired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-The more details and information you get, the easier it will be for you to tailor the rest of the onboarding and ongoing to what your customer needs and expectations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90ab19d1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f90ab19d1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-In this section you will present your onboarding plan to the customer, make sure you give important context on what </a:t>
            </a:r>
            <a:r>
              <a:rPr lang="en"/>
              <a:t>each stage means, what customers will achieve as they progress, and how much more value they’ll derive from your product once they’ve been fully onboarded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-If you’ve done your due-</a:t>
            </a:r>
            <a:r>
              <a:rPr lang="en"/>
              <a:t>diligence</a:t>
            </a:r>
            <a:r>
              <a:rPr lang="en"/>
              <a:t>, you might have a few examples of how your product can add immediate value on your customer. The best approach is to present use-cases that have a direct impact to your customer’s business outcome.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-Go over any questions regarding your product, onboarding process, or anything else they’d like to ask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-Momentum is key, so make sure the next steps are clear action items that will bring your customer closer to the next milestone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414550" y="1170550"/>
            <a:ext cx="777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EEDD8"/>
              </a:buClr>
              <a:buSzPts val="2200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יתוב 1">
  <p:cSld name="CAPTION_ONLY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110897" y="4943866"/>
            <a:ext cx="548700" cy="1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44">
          <p15:clr>
            <a:srgbClr val="FA7B17"/>
          </p15:clr>
        </p15:guide>
        <p15:guide id="2" pos="231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יתוב 1 2">
  <p:cSld name="CAPTION_ONLY_1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110897" y="4943866"/>
            <a:ext cx="548700" cy="1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44">
          <p15:clr>
            <a:srgbClr val="FA7B17"/>
          </p15:clr>
        </p15:guide>
        <p15:guide id="2" pos="231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5" name="Google Shape;105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8" name="Google Shape;12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2" name="Google Shape;132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3" name="Google Shape;133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7" name="Google Shape;13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יתוב 1 1">
  <p:cSld name="CAPTION_ONLY_1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9"/>
          <p:cNvPicPr preferRelativeResize="0"/>
          <p:nvPr/>
        </p:nvPicPr>
        <p:blipFill rotWithShape="1">
          <a:blip r:embed="rId2">
            <a:alphaModFix/>
          </a:blip>
          <a:srcRect b="99" l="0" r="0" t="99"/>
          <a:stretch/>
        </p:blipFill>
        <p:spPr>
          <a:xfrm>
            <a:off x="8378250" y="4870300"/>
            <a:ext cx="685100" cy="19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9"/>
          <p:cNvSpPr txBox="1"/>
          <p:nvPr>
            <p:ph idx="12" type="sldNum"/>
          </p:nvPr>
        </p:nvSpPr>
        <p:spPr>
          <a:xfrm>
            <a:off x="92591" y="4962172"/>
            <a:ext cx="548700" cy="1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35">
          <p15:clr>
            <a:srgbClr val="FA7B17"/>
          </p15:clr>
        </p15:guide>
        <p15:guide id="2" pos="23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slide" Target="/ppt/slides/slide11.xml"/><Relationship Id="rId5" Type="http://schemas.openxmlformats.org/officeDocument/2006/relationships/slide" Target="/ppt/slides/slide19.xml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0"/>
          <p:cNvPicPr preferRelativeResize="0"/>
          <p:nvPr/>
        </p:nvPicPr>
        <p:blipFill rotWithShape="1">
          <a:blip r:embed="rId3">
            <a:alphaModFix/>
          </a:blip>
          <a:srcRect b="16779" l="-1378" r="0" t="1966"/>
          <a:stretch/>
        </p:blipFill>
        <p:spPr>
          <a:xfrm flipH="1">
            <a:off x="1384100" y="-12"/>
            <a:ext cx="6375802" cy="502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0"/>
          <p:cNvSpPr txBox="1"/>
          <p:nvPr>
            <p:ph type="ctrTitle"/>
          </p:nvPr>
        </p:nvSpPr>
        <p:spPr>
          <a:xfrm>
            <a:off x="198450" y="651525"/>
            <a:ext cx="8747100" cy="13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 sz="3000">
                <a:latin typeface="Poppins"/>
                <a:ea typeface="Poppins"/>
                <a:cs typeface="Poppins"/>
                <a:sym typeface="Poppins"/>
              </a:rPr>
              <a:t>Welcome to your </a:t>
            </a:r>
            <a:endParaRPr b="1"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 sz="3000">
                <a:latin typeface="Poppins"/>
                <a:ea typeface="Poppins"/>
                <a:cs typeface="Poppins"/>
                <a:sym typeface="Poppins"/>
              </a:rPr>
              <a:t>Customer Presentation Templates!</a:t>
            </a:r>
            <a:endParaRPr b="1"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t/>
            </a:r>
            <a:endParaRPr b="1" sz="35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40"/>
          <p:cNvSpPr txBox="1"/>
          <p:nvPr/>
        </p:nvSpPr>
        <p:spPr>
          <a:xfrm>
            <a:off x="198450" y="2269100"/>
            <a:ext cx="87471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This is where you’ll find 3 FREE customer presentation templates that you can download and use to </a:t>
            </a:r>
            <a:r>
              <a:rPr b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turn every customer meeting into a fairytale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Inside the file, you’ll find: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600"/>
              <a:buFont typeface="Poppins"/>
              <a:buChar char="●"/>
            </a:pPr>
            <a:r>
              <a:rPr b="1"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action="ppaction://hlinkshowjump?jump=nextslide"/>
              </a:rPr>
              <a:t>Kickoff Call Presentation Template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600"/>
              <a:buFont typeface="Poppins"/>
              <a:buChar char="●"/>
            </a:pPr>
            <a:r>
              <a:rPr b="1"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action="ppaction://hlinksldjump" r:id="rId4"/>
              </a:rPr>
              <a:t>Ongoing Meeting Presentation Template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600"/>
              <a:buFont typeface="Poppins"/>
              <a:buChar char="●"/>
            </a:pPr>
            <a:r>
              <a:rPr b="1"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action="ppaction://hlinksldjump" r:id="rId5"/>
              </a:rPr>
              <a:t>QBR/EBR Meeting Presentation Template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4" name="Google Shape;15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0150" y="139325"/>
            <a:ext cx="512200" cy="5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/>
          <p:nvPr/>
        </p:nvSpPr>
        <p:spPr>
          <a:xfrm>
            <a:off x="0" y="-9450"/>
            <a:ext cx="9144000" cy="5162400"/>
          </a:xfrm>
          <a:prstGeom prst="rect">
            <a:avLst/>
          </a:prstGeom>
          <a:solidFill>
            <a:srgbClr val="832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9"/>
          <p:cNvSpPr txBox="1"/>
          <p:nvPr>
            <p:ph type="title"/>
          </p:nvPr>
        </p:nvSpPr>
        <p:spPr>
          <a:xfrm>
            <a:off x="3126450" y="2860300"/>
            <a:ext cx="289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5" name="Google Shape;2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188" y="1710510"/>
            <a:ext cx="1700173" cy="1149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 b="16779" l="-1378" r="0" t="1966"/>
          <a:stretch/>
        </p:blipFill>
        <p:spPr>
          <a:xfrm flipH="1">
            <a:off x="1340950" y="60825"/>
            <a:ext cx="6375802" cy="5021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/>
          <p:nvPr>
            <p:ph type="ctrTitle"/>
          </p:nvPr>
        </p:nvSpPr>
        <p:spPr>
          <a:xfrm>
            <a:off x="1864800" y="2074500"/>
            <a:ext cx="54144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370"/>
              <a:buNone/>
            </a:pPr>
            <a:r>
              <a:rPr b="1" lang="en" sz="4800">
                <a:latin typeface="Poppins"/>
                <a:ea typeface="Poppins"/>
                <a:cs typeface="Poppins"/>
                <a:sym typeface="Poppins"/>
              </a:rPr>
              <a:t>Ongoing</a:t>
            </a:r>
            <a:endParaRPr b="1" sz="4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6595"/>
              <a:buNone/>
            </a:pPr>
            <a:r>
              <a:rPr b="1" lang="en" sz="2088">
                <a:latin typeface="Poppins"/>
                <a:ea typeface="Poppins"/>
                <a:cs typeface="Poppins"/>
                <a:sym typeface="Poppins"/>
              </a:rPr>
              <a:t>(Meeting Template)</a:t>
            </a:r>
            <a:endParaRPr b="1" sz="2088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355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2" name="Google Shape;27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671" y="76248"/>
            <a:ext cx="1314152" cy="38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/>
          <p:nvPr/>
        </p:nvSpPr>
        <p:spPr>
          <a:xfrm>
            <a:off x="404400" y="987800"/>
            <a:ext cx="8335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C455"/>
              </a:buClr>
              <a:buSzPts val="1800"/>
              <a:buFont typeface="Poppins"/>
              <a:buChar char="●"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 Items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C455"/>
              </a:buClr>
              <a:buSzPts val="1800"/>
              <a:buFont typeface="Poppins"/>
              <a:buChar char="●"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Account Review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○"/>
            </a:pPr>
            <a:r>
              <a:rPr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In-depth analysis (</a:t>
            </a:r>
            <a: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 relevant calculations</a:t>
            </a:r>
            <a:r>
              <a:rPr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C455"/>
              </a:buClr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Opportunities</a:t>
            </a:r>
            <a:endParaRPr b="1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○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Are there any untapped opportunities</a:t>
            </a:r>
            <a:endParaRPr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C455"/>
              </a:buClr>
              <a:buSzPts val="1800"/>
              <a:buFont typeface="Poppins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Key Takeaways</a:t>
            </a:r>
            <a:endParaRPr b="1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○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What are the main conclusions and recommendations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C455"/>
              </a:buClr>
              <a:buSzPts val="1800"/>
              <a:buFont typeface="Poppins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Next Steps</a:t>
            </a:r>
            <a:endParaRPr b="1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78" name="Google Shape;278;p51"/>
          <p:cNvGrpSpPr/>
          <p:nvPr/>
        </p:nvGrpSpPr>
        <p:grpSpPr>
          <a:xfrm>
            <a:off x="0" y="0"/>
            <a:ext cx="9144000" cy="831600"/>
            <a:chOff x="0" y="0"/>
            <a:chExt cx="9144000" cy="831600"/>
          </a:xfrm>
        </p:grpSpPr>
        <p:sp>
          <p:nvSpPr>
            <p:cNvPr id="279" name="Google Shape;279;p51"/>
            <p:cNvSpPr/>
            <p:nvPr/>
          </p:nvSpPr>
          <p:spPr>
            <a:xfrm>
              <a:off x="0" y="0"/>
              <a:ext cx="9144000" cy="831600"/>
            </a:xfrm>
            <a:prstGeom prst="rect">
              <a:avLst/>
            </a:prstGeom>
            <a:solidFill>
              <a:srgbClr val="A5C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1"/>
            <p:cNvSpPr txBox="1"/>
            <p:nvPr/>
          </p:nvSpPr>
          <p:spPr>
            <a:xfrm>
              <a:off x="3553700" y="91725"/>
              <a:ext cx="17454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i="0" lang="en" sz="30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Agenda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281" name="Google Shape;281;p51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9144" y="6023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04975" y="316984"/>
              <a:ext cx="305850" cy="312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4525" y="259850"/>
              <a:ext cx="997551" cy="55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52"/>
          <p:cNvGrpSpPr/>
          <p:nvPr/>
        </p:nvGrpSpPr>
        <p:grpSpPr>
          <a:xfrm>
            <a:off x="0" y="0"/>
            <a:ext cx="9144000" cy="831600"/>
            <a:chOff x="0" y="0"/>
            <a:chExt cx="9144000" cy="831600"/>
          </a:xfrm>
        </p:grpSpPr>
        <p:sp>
          <p:nvSpPr>
            <p:cNvPr id="290" name="Google Shape;290;p52"/>
            <p:cNvSpPr/>
            <p:nvPr/>
          </p:nvSpPr>
          <p:spPr>
            <a:xfrm>
              <a:off x="0" y="0"/>
              <a:ext cx="9144000" cy="831600"/>
            </a:xfrm>
            <a:prstGeom prst="rect">
              <a:avLst/>
            </a:prstGeom>
            <a:solidFill>
              <a:srgbClr val="A5C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2"/>
            <p:cNvSpPr txBox="1"/>
            <p:nvPr/>
          </p:nvSpPr>
          <p:spPr>
            <a:xfrm>
              <a:off x="2896425" y="168225"/>
              <a:ext cx="30744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Open Items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292" name="Google Shape;292;p52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9144" y="6023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04975" y="316984"/>
              <a:ext cx="305850" cy="312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4525" y="259850"/>
              <a:ext cx="997551" cy="55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53"/>
          <p:cNvGrpSpPr/>
          <p:nvPr/>
        </p:nvGrpSpPr>
        <p:grpSpPr>
          <a:xfrm>
            <a:off x="0" y="0"/>
            <a:ext cx="9144000" cy="831600"/>
            <a:chOff x="0" y="0"/>
            <a:chExt cx="9144000" cy="831600"/>
          </a:xfrm>
        </p:grpSpPr>
        <p:sp>
          <p:nvSpPr>
            <p:cNvPr id="301" name="Google Shape;301;p53"/>
            <p:cNvSpPr/>
            <p:nvPr/>
          </p:nvSpPr>
          <p:spPr>
            <a:xfrm>
              <a:off x="0" y="0"/>
              <a:ext cx="9144000" cy="831600"/>
            </a:xfrm>
            <a:prstGeom prst="rect">
              <a:avLst/>
            </a:prstGeom>
            <a:solidFill>
              <a:srgbClr val="A5C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3"/>
            <p:cNvSpPr txBox="1"/>
            <p:nvPr/>
          </p:nvSpPr>
          <p:spPr>
            <a:xfrm>
              <a:off x="2579950" y="168225"/>
              <a:ext cx="37074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Account Review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303" name="Google Shape;303;p53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9144" y="6023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04975" y="316984"/>
              <a:ext cx="305850" cy="312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4525" y="259850"/>
              <a:ext cx="997551" cy="55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54"/>
          <p:cNvGrpSpPr/>
          <p:nvPr/>
        </p:nvGrpSpPr>
        <p:grpSpPr>
          <a:xfrm>
            <a:off x="0" y="0"/>
            <a:ext cx="9144000" cy="831600"/>
            <a:chOff x="0" y="0"/>
            <a:chExt cx="9144000" cy="831600"/>
          </a:xfrm>
        </p:grpSpPr>
        <p:sp>
          <p:nvSpPr>
            <p:cNvPr id="312" name="Google Shape;312;p54"/>
            <p:cNvSpPr/>
            <p:nvPr/>
          </p:nvSpPr>
          <p:spPr>
            <a:xfrm>
              <a:off x="0" y="0"/>
              <a:ext cx="9144000" cy="831600"/>
            </a:xfrm>
            <a:prstGeom prst="rect">
              <a:avLst/>
            </a:prstGeom>
            <a:solidFill>
              <a:srgbClr val="A5C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4"/>
            <p:cNvSpPr txBox="1"/>
            <p:nvPr/>
          </p:nvSpPr>
          <p:spPr>
            <a:xfrm>
              <a:off x="2896425" y="168225"/>
              <a:ext cx="30744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Opportunities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314" name="Google Shape;314;p54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9144" y="6023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5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04975" y="316984"/>
              <a:ext cx="305850" cy="312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5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4525" y="259850"/>
              <a:ext cx="997551" cy="55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55"/>
          <p:cNvGrpSpPr/>
          <p:nvPr/>
        </p:nvGrpSpPr>
        <p:grpSpPr>
          <a:xfrm>
            <a:off x="0" y="0"/>
            <a:ext cx="9144000" cy="831600"/>
            <a:chOff x="0" y="0"/>
            <a:chExt cx="9144000" cy="831600"/>
          </a:xfrm>
        </p:grpSpPr>
        <p:sp>
          <p:nvSpPr>
            <p:cNvPr id="323" name="Google Shape;323;p55"/>
            <p:cNvSpPr/>
            <p:nvPr/>
          </p:nvSpPr>
          <p:spPr>
            <a:xfrm>
              <a:off x="0" y="0"/>
              <a:ext cx="9144000" cy="831600"/>
            </a:xfrm>
            <a:prstGeom prst="rect">
              <a:avLst/>
            </a:prstGeom>
            <a:solidFill>
              <a:srgbClr val="A5C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5"/>
            <p:cNvSpPr txBox="1"/>
            <p:nvPr/>
          </p:nvSpPr>
          <p:spPr>
            <a:xfrm>
              <a:off x="2769300" y="168225"/>
              <a:ext cx="33288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Key Takeaways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325" name="Google Shape;325;p55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9144" y="6023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04975" y="316984"/>
              <a:ext cx="305850" cy="312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5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4525" y="259850"/>
              <a:ext cx="997551" cy="55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/>
          <p:nvPr/>
        </p:nvSpPr>
        <p:spPr>
          <a:xfrm>
            <a:off x="365700" y="1033775"/>
            <a:ext cx="87399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4" name="Google Shape;334;p56"/>
          <p:cNvGrpSpPr/>
          <p:nvPr/>
        </p:nvGrpSpPr>
        <p:grpSpPr>
          <a:xfrm>
            <a:off x="0" y="0"/>
            <a:ext cx="9144000" cy="831600"/>
            <a:chOff x="0" y="0"/>
            <a:chExt cx="9144000" cy="831600"/>
          </a:xfrm>
        </p:grpSpPr>
        <p:sp>
          <p:nvSpPr>
            <p:cNvPr id="335" name="Google Shape;335;p56"/>
            <p:cNvSpPr/>
            <p:nvPr/>
          </p:nvSpPr>
          <p:spPr>
            <a:xfrm>
              <a:off x="0" y="0"/>
              <a:ext cx="9144000" cy="831600"/>
            </a:xfrm>
            <a:prstGeom prst="rect">
              <a:avLst/>
            </a:prstGeom>
            <a:solidFill>
              <a:srgbClr val="A5C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6"/>
            <p:cNvSpPr txBox="1"/>
            <p:nvPr/>
          </p:nvSpPr>
          <p:spPr>
            <a:xfrm>
              <a:off x="2896425" y="168225"/>
              <a:ext cx="30744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Next Steps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337" name="Google Shape;337;p56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49144" y="6023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04975" y="316984"/>
              <a:ext cx="305850" cy="312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4525" y="259850"/>
              <a:ext cx="997551" cy="55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7"/>
          <p:cNvSpPr/>
          <p:nvPr/>
        </p:nvSpPr>
        <p:spPr>
          <a:xfrm>
            <a:off x="0" y="-9450"/>
            <a:ext cx="9144000" cy="5162400"/>
          </a:xfrm>
          <a:prstGeom prst="rect">
            <a:avLst/>
          </a:prstGeom>
          <a:solidFill>
            <a:srgbClr val="A5C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 txBox="1"/>
          <p:nvPr/>
        </p:nvSpPr>
        <p:spPr>
          <a:xfrm>
            <a:off x="3126450" y="2738025"/>
            <a:ext cx="289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7" name="Google Shape;34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350" y="1611225"/>
            <a:ext cx="2193299" cy="12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8"/>
          <p:cNvPicPr preferRelativeResize="0"/>
          <p:nvPr/>
        </p:nvPicPr>
        <p:blipFill rotWithShape="1">
          <a:blip r:embed="rId3">
            <a:alphaModFix/>
          </a:blip>
          <a:srcRect b="16779" l="-1378" r="0" t="1966"/>
          <a:stretch/>
        </p:blipFill>
        <p:spPr>
          <a:xfrm flipH="1">
            <a:off x="1384100" y="-12"/>
            <a:ext cx="6375802" cy="502182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8"/>
          <p:cNvSpPr txBox="1"/>
          <p:nvPr>
            <p:ph type="ctrTitle"/>
          </p:nvPr>
        </p:nvSpPr>
        <p:spPr>
          <a:xfrm>
            <a:off x="3004950" y="1749000"/>
            <a:ext cx="3134100" cy="13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616"/>
              <a:buNone/>
            </a:pPr>
            <a:r>
              <a:rPr b="1" lang="en" sz="5800">
                <a:latin typeface="Poppins"/>
                <a:ea typeface="Poppins"/>
                <a:cs typeface="Poppins"/>
                <a:sym typeface="Poppins"/>
              </a:rPr>
              <a:t>QBR/EBR </a:t>
            </a:r>
            <a:r>
              <a:rPr b="1" lang="en" sz="2488">
                <a:latin typeface="Poppins"/>
                <a:ea typeface="Poppins"/>
                <a:cs typeface="Poppins"/>
                <a:sym typeface="Poppins"/>
              </a:rPr>
              <a:t>(Meeting Template)</a:t>
            </a:r>
            <a:endParaRPr b="1" sz="2488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355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1"/>
          <p:cNvPicPr preferRelativeResize="0"/>
          <p:nvPr/>
        </p:nvPicPr>
        <p:blipFill rotWithShape="1">
          <a:blip r:embed="rId3">
            <a:alphaModFix/>
          </a:blip>
          <a:srcRect b="31209" l="-1378" r="0" t="-12464"/>
          <a:stretch/>
        </p:blipFill>
        <p:spPr>
          <a:xfrm flipH="1">
            <a:off x="1384100" y="-752037"/>
            <a:ext cx="6375802" cy="502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1"/>
          <p:cNvSpPr txBox="1"/>
          <p:nvPr>
            <p:ph type="ctrTitle"/>
          </p:nvPr>
        </p:nvSpPr>
        <p:spPr>
          <a:xfrm>
            <a:off x="2059800" y="2258825"/>
            <a:ext cx="5024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33"/>
              <a:buNone/>
            </a:pPr>
            <a:r>
              <a:rPr b="1" lang="en" sz="4800">
                <a:latin typeface="Poppins"/>
                <a:ea typeface="Poppins"/>
                <a:cs typeface="Poppins"/>
                <a:sym typeface="Poppins"/>
              </a:rPr>
              <a:t>Kickoff Call</a:t>
            </a:r>
            <a:endParaRPr b="1" sz="4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t/>
            </a:r>
            <a:endParaRPr b="1" sz="355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100" y="3315275"/>
            <a:ext cx="2668052" cy="162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/>
          <p:nvPr/>
        </p:nvSpPr>
        <p:spPr>
          <a:xfrm>
            <a:off x="404400" y="987800"/>
            <a:ext cx="83352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63E6"/>
              </a:buClr>
              <a:buSzPts val="1800"/>
              <a:buFont typeface="Montserrat"/>
              <a:buChar char="●"/>
            </a:pPr>
            <a:r>
              <a:rPr b="1" i="0" lang="en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Executive Overview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63E6"/>
              </a:buClr>
              <a:buSzPts val="1800"/>
              <a:buFont typeface="Montserrat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Campaign Analysis (QoQ)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Results, Key Takeaways, Recommendations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63E6"/>
              </a:buClr>
              <a:buSzPts val="1800"/>
              <a:buFont typeface="Montserrat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 Heatmap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63E6"/>
              </a:buClr>
              <a:buSzPts val="1800"/>
              <a:buFont typeface="Montserrat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 Success Plan (Milestones)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63E6"/>
              </a:buClr>
              <a:buSzPts val="1800"/>
              <a:buFont typeface="Montserrat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Looking Ahead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Recommendations, planning next Q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9" name="Google Shape;359;p59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360" name="Google Shape;360;p59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236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9"/>
            <p:cNvSpPr txBox="1"/>
            <p:nvPr/>
          </p:nvSpPr>
          <p:spPr>
            <a:xfrm>
              <a:off x="3553700" y="76075"/>
              <a:ext cx="17454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i="0" lang="en" sz="30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Agenda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362" name="Google Shape;362;p59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59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2825" y="187450"/>
              <a:ext cx="974301" cy="6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/>
          <p:nvPr/>
        </p:nvSpPr>
        <p:spPr>
          <a:xfrm>
            <a:off x="365700" y="1454075"/>
            <a:ext cx="16656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3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New Features Adopted</a:t>
            </a:r>
            <a:endParaRPr b="1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60"/>
          <p:cNvSpPr txBox="1"/>
          <p:nvPr/>
        </p:nvSpPr>
        <p:spPr>
          <a:xfrm>
            <a:off x="2319325" y="1454075"/>
            <a:ext cx="19335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$1M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Total Revenue Generated</a:t>
            </a:r>
            <a:endParaRPr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60"/>
          <p:cNvSpPr txBox="1"/>
          <p:nvPr/>
        </p:nvSpPr>
        <p:spPr>
          <a:xfrm>
            <a:off x="4464000" y="1454075"/>
            <a:ext cx="187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25%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Reduced Spend</a:t>
            </a:r>
            <a:endParaRPr b="1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60"/>
          <p:cNvSpPr txBox="1"/>
          <p:nvPr/>
        </p:nvSpPr>
        <p:spPr>
          <a:xfrm>
            <a:off x="6545375" y="1454075"/>
            <a:ext cx="187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$100k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Revenue Goal</a:t>
            </a:r>
            <a:endParaRPr b="1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200550" y="2817300"/>
            <a:ext cx="199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30%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KPI 1</a:t>
            </a:r>
            <a:endParaRPr b="1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2350975" y="2817300"/>
            <a:ext cx="187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+10%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KPI 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60"/>
          <p:cNvSpPr txBox="1"/>
          <p:nvPr/>
        </p:nvSpPr>
        <p:spPr>
          <a:xfrm>
            <a:off x="4464000" y="2817300"/>
            <a:ext cx="187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+15%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KPI 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60"/>
          <p:cNvSpPr txBox="1"/>
          <p:nvPr/>
        </p:nvSpPr>
        <p:spPr>
          <a:xfrm>
            <a:off x="6545375" y="2817300"/>
            <a:ext cx="187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-5%</a:t>
            </a:r>
            <a:endParaRPr i="0" sz="2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KPI 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4</a:t>
            </a:r>
            <a:endParaRPr b="1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60"/>
          <p:cNvSpPr txBox="1"/>
          <p:nvPr/>
        </p:nvSpPr>
        <p:spPr>
          <a:xfrm>
            <a:off x="200550" y="4699225"/>
            <a:ext cx="152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xx/xx/xx - xx/xx/xx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9" name="Google Shape;379;p60"/>
          <p:cNvGrpSpPr/>
          <p:nvPr/>
        </p:nvGrpSpPr>
        <p:grpSpPr>
          <a:xfrm>
            <a:off x="0" y="0"/>
            <a:ext cx="9144000" cy="831600"/>
            <a:chOff x="0" y="-15650"/>
            <a:chExt cx="9144000" cy="831600"/>
          </a:xfrm>
        </p:grpSpPr>
        <p:sp>
          <p:nvSpPr>
            <p:cNvPr id="380" name="Google Shape;380;p60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236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0"/>
            <p:cNvSpPr txBox="1"/>
            <p:nvPr/>
          </p:nvSpPr>
          <p:spPr>
            <a:xfrm>
              <a:off x="2266025" y="90475"/>
              <a:ext cx="43209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Executive Overview</a:t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sz="3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382" name="Google Shape;382;p60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60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6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2825" y="187450"/>
              <a:ext cx="974301" cy="6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61"/>
          <p:cNvGrpSpPr/>
          <p:nvPr/>
        </p:nvGrpSpPr>
        <p:grpSpPr>
          <a:xfrm>
            <a:off x="0" y="0"/>
            <a:ext cx="9144000" cy="831600"/>
            <a:chOff x="0" y="-15650"/>
            <a:chExt cx="9144000" cy="831600"/>
          </a:xfrm>
        </p:grpSpPr>
        <p:sp>
          <p:nvSpPr>
            <p:cNvPr id="391" name="Google Shape;391;p61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236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1"/>
            <p:cNvSpPr txBox="1"/>
            <p:nvPr/>
          </p:nvSpPr>
          <p:spPr>
            <a:xfrm>
              <a:off x="2941350" y="44600"/>
              <a:ext cx="32613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Account Review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393" name="Google Shape;393;p61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61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6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6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2825" y="187450"/>
              <a:ext cx="974301" cy="6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1" name="Google Shape;401;p62"/>
          <p:cNvCxnSpPr/>
          <p:nvPr/>
        </p:nvCxnSpPr>
        <p:spPr>
          <a:xfrm>
            <a:off x="190950" y="2571750"/>
            <a:ext cx="8762100" cy="0"/>
          </a:xfrm>
          <a:prstGeom prst="straightConnector1">
            <a:avLst/>
          </a:prstGeom>
          <a:noFill/>
          <a:ln cap="flat" cmpd="sng" w="28575">
            <a:solidFill>
              <a:srgbClr val="2363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2" name="Google Shape;402;p62"/>
          <p:cNvSpPr txBox="1"/>
          <p:nvPr/>
        </p:nvSpPr>
        <p:spPr>
          <a:xfrm>
            <a:off x="190950" y="2731175"/>
            <a:ext cx="103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mm/yyyy</a:t>
            </a:r>
            <a:endParaRPr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62"/>
          <p:cNvSpPr txBox="1"/>
          <p:nvPr/>
        </p:nvSpPr>
        <p:spPr>
          <a:xfrm>
            <a:off x="7913250" y="2731175"/>
            <a:ext cx="103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mm/yyyy</a:t>
            </a:r>
            <a:endParaRPr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04" name="Google Shape;404;p62"/>
          <p:cNvCxnSpPr/>
          <p:nvPr/>
        </p:nvCxnSpPr>
        <p:spPr>
          <a:xfrm rot="10800000">
            <a:off x="1358650" y="1760825"/>
            <a:ext cx="0" cy="804000"/>
          </a:xfrm>
          <a:prstGeom prst="straightConnector1">
            <a:avLst/>
          </a:prstGeom>
          <a:noFill/>
          <a:ln cap="flat" cmpd="sng" w="9525">
            <a:solidFill>
              <a:srgbClr val="2363E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5" name="Google Shape;405;p62"/>
          <p:cNvCxnSpPr/>
          <p:nvPr/>
        </p:nvCxnSpPr>
        <p:spPr>
          <a:xfrm rot="10800000">
            <a:off x="3382650" y="1760825"/>
            <a:ext cx="0" cy="804000"/>
          </a:xfrm>
          <a:prstGeom prst="straightConnector1">
            <a:avLst/>
          </a:prstGeom>
          <a:noFill/>
          <a:ln cap="flat" cmpd="sng" w="9525">
            <a:solidFill>
              <a:srgbClr val="2363E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6" name="Google Shape;406;p62"/>
          <p:cNvCxnSpPr/>
          <p:nvPr/>
        </p:nvCxnSpPr>
        <p:spPr>
          <a:xfrm>
            <a:off x="2065400" y="2571750"/>
            <a:ext cx="300" cy="832200"/>
          </a:xfrm>
          <a:prstGeom prst="straightConnector1">
            <a:avLst/>
          </a:prstGeom>
          <a:noFill/>
          <a:ln cap="flat" cmpd="sng" w="9525">
            <a:solidFill>
              <a:srgbClr val="2363E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7" name="Google Shape;407;p62"/>
          <p:cNvCxnSpPr/>
          <p:nvPr/>
        </p:nvCxnSpPr>
        <p:spPr>
          <a:xfrm>
            <a:off x="4441600" y="2571750"/>
            <a:ext cx="300" cy="832200"/>
          </a:xfrm>
          <a:prstGeom prst="straightConnector1">
            <a:avLst/>
          </a:prstGeom>
          <a:noFill/>
          <a:ln cap="flat" cmpd="sng" w="9525">
            <a:solidFill>
              <a:srgbClr val="2363E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8" name="Google Shape;408;p62"/>
          <p:cNvCxnSpPr/>
          <p:nvPr/>
        </p:nvCxnSpPr>
        <p:spPr>
          <a:xfrm>
            <a:off x="6817800" y="2571750"/>
            <a:ext cx="300" cy="832200"/>
          </a:xfrm>
          <a:prstGeom prst="straightConnector1">
            <a:avLst/>
          </a:prstGeom>
          <a:noFill/>
          <a:ln cap="flat" cmpd="sng" w="9525">
            <a:solidFill>
              <a:srgbClr val="2363E6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09" name="Google Shape;409;p62"/>
          <p:cNvCxnSpPr/>
          <p:nvPr/>
        </p:nvCxnSpPr>
        <p:spPr>
          <a:xfrm rot="10800000">
            <a:off x="5697825" y="1760825"/>
            <a:ext cx="0" cy="804000"/>
          </a:xfrm>
          <a:prstGeom prst="straightConnector1">
            <a:avLst/>
          </a:prstGeom>
          <a:noFill/>
          <a:ln cap="flat" cmpd="sng" w="9525">
            <a:solidFill>
              <a:srgbClr val="2363E6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410" name="Google Shape;410;p62"/>
          <p:cNvSpPr/>
          <p:nvPr/>
        </p:nvSpPr>
        <p:spPr>
          <a:xfrm>
            <a:off x="728500" y="1046450"/>
            <a:ext cx="1260300" cy="596700"/>
          </a:xfrm>
          <a:prstGeom prst="roundRect">
            <a:avLst>
              <a:gd fmla="val 16667" name="adj"/>
            </a:avLst>
          </a:prstGeom>
          <a:solidFill>
            <a:srgbClr val="2363E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Completed Onboarding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Mm / yyyy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62"/>
          <p:cNvSpPr/>
          <p:nvPr/>
        </p:nvSpPr>
        <p:spPr>
          <a:xfrm>
            <a:off x="2710650" y="1046450"/>
            <a:ext cx="1344000" cy="596700"/>
          </a:xfrm>
          <a:prstGeom prst="roundRect">
            <a:avLst>
              <a:gd fmla="val 16667" name="adj"/>
            </a:avLst>
          </a:prstGeom>
          <a:solidFill>
            <a:srgbClr val="2363E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Reached KPI 1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Mm / yyyy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62"/>
          <p:cNvSpPr/>
          <p:nvPr/>
        </p:nvSpPr>
        <p:spPr>
          <a:xfrm>
            <a:off x="5025825" y="1046450"/>
            <a:ext cx="1344000" cy="596700"/>
          </a:xfrm>
          <a:prstGeom prst="roundRect">
            <a:avLst>
              <a:gd fmla="val 16667" name="adj"/>
            </a:avLst>
          </a:prstGeom>
          <a:solidFill>
            <a:srgbClr val="2363E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Ongoing Monthly Call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Mm / yyyy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62"/>
          <p:cNvSpPr/>
          <p:nvPr/>
        </p:nvSpPr>
        <p:spPr>
          <a:xfrm>
            <a:off x="1435400" y="3500350"/>
            <a:ext cx="1260300" cy="596700"/>
          </a:xfrm>
          <a:prstGeom prst="roundRect">
            <a:avLst>
              <a:gd fmla="val 16667" name="adj"/>
            </a:avLst>
          </a:prstGeom>
          <a:solidFill>
            <a:srgbClr val="2363E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Adopted New Feature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Mm / yyyy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62"/>
          <p:cNvSpPr/>
          <p:nvPr/>
        </p:nvSpPr>
        <p:spPr>
          <a:xfrm>
            <a:off x="3742300" y="3500350"/>
            <a:ext cx="1398900" cy="596700"/>
          </a:xfrm>
          <a:prstGeom prst="roundRect">
            <a:avLst>
              <a:gd fmla="val 16667" name="adj"/>
            </a:avLst>
          </a:prstGeom>
          <a:solidFill>
            <a:srgbClr val="2363E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Achieved KPI 2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Mm / yyyy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62"/>
          <p:cNvSpPr/>
          <p:nvPr/>
        </p:nvSpPr>
        <p:spPr>
          <a:xfrm>
            <a:off x="6118500" y="3500350"/>
            <a:ext cx="1398900" cy="596700"/>
          </a:xfrm>
          <a:prstGeom prst="roundRect">
            <a:avLst>
              <a:gd fmla="val 16667" name="adj"/>
            </a:avLst>
          </a:prstGeom>
          <a:solidFill>
            <a:srgbClr val="2363E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QBR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Mm / yyyy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16" name="Google Shape;416;p62"/>
          <p:cNvGrpSpPr/>
          <p:nvPr/>
        </p:nvGrpSpPr>
        <p:grpSpPr>
          <a:xfrm>
            <a:off x="0" y="0"/>
            <a:ext cx="9144000" cy="831600"/>
            <a:chOff x="0" y="-15650"/>
            <a:chExt cx="9144000" cy="831600"/>
          </a:xfrm>
        </p:grpSpPr>
        <p:sp>
          <p:nvSpPr>
            <p:cNvPr id="417" name="Google Shape;417;p62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236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2"/>
            <p:cNvSpPr txBox="1"/>
            <p:nvPr/>
          </p:nvSpPr>
          <p:spPr>
            <a:xfrm>
              <a:off x="2072550" y="138125"/>
              <a:ext cx="49989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Engagement Heatmap</a:t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419" name="Google Shape;419;p62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62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6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2825" y="187450"/>
              <a:ext cx="974301" cy="6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3"/>
          <p:cNvSpPr/>
          <p:nvPr/>
        </p:nvSpPr>
        <p:spPr>
          <a:xfrm>
            <a:off x="0" y="10200"/>
            <a:ext cx="5388300" cy="5143500"/>
          </a:xfrm>
          <a:prstGeom prst="rect">
            <a:avLst/>
          </a:prstGeom>
          <a:solidFill>
            <a:srgbClr val="2363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63"/>
          <p:cNvSpPr txBox="1"/>
          <p:nvPr/>
        </p:nvSpPr>
        <p:spPr>
          <a:xfrm>
            <a:off x="912700" y="2546261"/>
            <a:ext cx="3107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63"/>
          <p:cNvSpPr/>
          <p:nvPr/>
        </p:nvSpPr>
        <p:spPr>
          <a:xfrm>
            <a:off x="4264449" y="1001850"/>
            <a:ext cx="4291500" cy="32547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3600000" dist="228600">
              <a:srgbClr val="000000">
                <a:alpha val="4710"/>
              </a:srgbClr>
            </a:outerShdw>
          </a:effectLst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A3A3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63"/>
          <p:cNvSpPr txBox="1"/>
          <p:nvPr/>
        </p:nvSpPr>
        <p:spPr>
          <a:xfrm>
            <a:off x="276575" y="73523"/>
            <a:ext cx="4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Milestones</a:t>
            </a:r>
            <a:endParaRPr i="0" sz="30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31" name="Google Shape;431;p63"/>
          <p:cNvSpPr txBox="1"/>
          <p:nvPr>
            <p:ph idx="4294967295" type="body"/>
          </p:nvPr>
        </p:nvSpPr>
        <p:spPr>
          <a:xfrm>
            <a:off x="311700" y="1152475"/>
            <a:ext cx="359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</a:pPr>
            <a:r>
              <a:rPr lang="en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aimed for X, we currently sit at X+75%</a:t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</a:pPr>
            <a:r>
              <a:rPr lang="en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wanted to increase revenue by 2X, we increased it by 4X</a:t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</a:pPr>
            <a:r>
              <a:rPr lang="en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aimed to reach $100k revenue in QX, we reached $120k</a:t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63"/>
          <p:cNvSpPr txBox="1"/>
          <p:nvPr/>
        </p:nvSpPr>
        <p:spPr>
          <a:xfrm>
            <a:off x="5198525" y="2192975"/>
            <a:ext cx="197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Paste image of success plan</a:t>
            </a:r>
            <a:endParaRPr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/>
          <p:nvPr/>
        </p:nvSpPr>
        <p:spPr>
          <a:xfrm>
            <a:off x="117375" y="1010950"/>
            <a:ext cx="36522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Opportunities:</a:t>
            </a:r>
            <a:endParaRPr b="1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EDD8"/>
              </a:buClr>
              <a:buSzPts val="1400"/>
              <a:buFont typeface="Montserrat"/>
              <a:buChar char="●"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Plans for next Q: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EDD8"/>
              </a:buClr>
              <a:buSzPts val="1400"/>
              <a:buFont typeface="Montserrat"/>
              <a:buChar char="●"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60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8" name="Google Shape;438;p64"/>
          <p:cNvGrpSpPr/>
          <p:nvPr/>
        </p:nvGrpSpPr>
        <p:grpSpPr>
          <a:xfrm>
            <a:off x="0" y="0"/>
            <a:ext cx="9144000" cy="831600"/>
            <a:chOff x="0" y="-15650"/>
            <a:chExt cx="9144000" cy="831600"/>
          </a:xfrm>
        </p:grpSpPr>
        <p:sp>
          <p:nvSpPr>
            <p:cNvPr id="439" name="Google Shape;439;p64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236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4"/>
            <p:cNvSpPr txBox="1"/>
            <p:nvPr/>
          </p:nvSpPr>
          <p:spPr>
            <a:xfrm>
              <a:off x="2072550" y="138125"/>
              <a:ext cx="49989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Looking ahead</a:t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441" name="Google Shape;441;p64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64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6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2825" y="187450"/>
              <a:ext cx="974301" cy="6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5"/>
          <p:cNvSpPr/>
          <p:nvPr/>
        </p:nvSpPr>
        <p:spPr>
          <a:xfrm>
            <a:off x="0" y="-9450"/>
            <a:ext cx="9144000" cy="5162400"/>
          </a:xfrm>
          <a:prstGeom prst="rect">
            <a:avLst/>
          </a:prstGeom>
          <a:solidFill>
            <a:srgbClr val="2363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5"/>
          <p:cNvSpPr txBox="1"/>
          <p:nvPr/>
        </p:nvSpPr>
        <p:spPr>
          <a:xfrm>
            <a:off x="3126450" y="2860300"/>
            <a:ext cx="289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1" name="Google Shape;45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825" y="1877575"/>
            <a:ext cx="1782349" cy="11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/>
          <p:nvPr/>
        </p:nvSpPr>
        <p:spPr>
          <a:xfrm>
            <a:off x="365700" y="1240375"/>
            <a:ext cx="8335200" cy="3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400"/>
              <a:buFont typeface="Poppins"/>
              <a:buChar char="●"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Your Team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400"/>
              <a:buFont typeface="Poppins"/>
              <a:buChar char="●"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About Your Company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Validate Objectives/expectations/desired outcome</a:t>
            </a:r>
            <a:endParaRPr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400"/>
              <a:buFont typeface="Poppins"/>
              <a:buChar char="●"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Onboarding Overview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What does the onboarding look like (stages+timeframe)?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400"/>
              <a:buFont typeface="Poppins"/>
              <a:buChar char="●"/>
            </a:pPr>
            <a:r>
              <a:rPr b="1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Key Opportunities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○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Key examples of how your product can add immediate value </a:t>
            </a:r>
            <a:endParaRPr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400"/>
              <a:buFont typeface="Poppins"/>
              <a:buChar char="●"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Q&amp;A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27FC"/>
              </a:buClr>
              <a:buSzPts val="1400"/>
              <a:buFont typeface="Poppins"/>
              <a:buChar char="●"/>
            </a:pPr>
            <a:r>
              <a:rPr b="1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Next Steps</a:t>
            </a:r>
            <a:endParaRPr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7" name="Google Shape;167;p42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168" name="Google Shape;168;p42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8327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2"/>
            <p:cNvSpPr txBox="1"/>
            <p:nvPr/>
          </p:nvSpPr>
          <p:spPr>
            <a:xfrm>
              <a:off x="3553700" y="76075"/>
              <a:ext cx="17454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i="0" lang="en" sz="30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Agenda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70" name="Google Shape;170;p42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42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550" y="177250"/>
              <a:ext cx="1195250" cy="63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3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179" name="Google Shape;179;p43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8327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 txBox="1"/>
            <p:nvPr/>
          </p:nvSpPr>
          <p:spPr>
            <a:xfrm>
              <a:off x="2938850" y="76075"/>
              <a:ext cx="29751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Your Team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81" name="Google Shape;181;p43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43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550" y="177250"/>
              <a:ext cx="1195250" cy="63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44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190" name="Google Shape;190;p44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8327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4"/>
            <p:cNvSpPr txBox="1"/>
            <p:nvPr/>
          </p:nvSpPr>
          <p:spPr>
            <a:xfrm>
              <a:off x="2149950" y="76075"/>
              <a:ext cx="48441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About Your Company</a:t>
              </a:r>
              <a:endParaRPr i="0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192" name="Google Shape;192;p44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44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550" y="177250"/>
              <a:ext cx="1195250" cy="63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45"/>
          <p:cNvCxnSpPr/>
          <p:nvPr/>
        </p:nvCxnSpPr>
        <p:spPr>
          <a:xfrm>
            <a:off x="190950" y="2571750"/>
            <a:ext cx="8762100" cy="0"/>
          </a:xfrm>
          <a:prstGeom prst="straightConnector1">
            <a:avLst/>
          </a:prstGeom>
          <a:noFill/>
          <a:ln cap="flat" cmpd="sng" w="28575">
            <a:solidFill>
              <a:srgbClr val="8327F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45"/>
          <p:cNvSpPr txBox="1"/>
          <p:nvPr/>
        </p:nvSpPr>
        <p:spPr>
          <a:xfrm>
            <a:off x="190950" y="2731175"/>
            <a:ext cx="103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Signing Date</a:t>
            </a:r>
            <a:br>
              <a:rPr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mm/yyyy</a:t>
            </a:r>
            <a:endParaRPr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45"/>
          <p:cNvSpPr txBox="1"/>
          <p:nvPr/>
        </p:nvSpPr>
        <p:spPr>
          <a:xfrm>
            <a:off x="7913250" y="2731175"/>
            <a:ext cx="103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Renewal Date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mm/yyyy</a:t>
            </a:r>
            <a:endParaRPr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3" name="Google Shape;203;p45"/>
          <p:cNvCxnSpPr/>
          <p:nvPr/>
        </p:nvCxnSpPr>
        <p:spPr>
          <a:xfrm rot="10800000">
            <a:off x="1358650" y="1760825"/>
            <a:ext cx="0" cy="804000"/>
          </a:xfrm>
          <a:prstGeom prst="straightConnector1">
            <a:avLst/>
          </a:prstGeom>
          <a:noFill/>
          <a:ln cap="flat" cmpd="sng" w="9525">
            <a:solidFill>
              <a:srgbClr val="8327FC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04" name="Google Shape;204;p45"/>
          <p:cNvCxnSpPr/>
          <p:nvPr/>
        </p:nvCxnSpPr>
        <p:spPr>
          <a:xfrm rot="10800000">
            <a:off x="3382650" y="1760825"/>
            <a:ext cx="0" cy="804000"/>
          </a:xfrm>
          <a:prstGeom prst="straightConnector1">
            <a:avLst/>
          </a:prstGeom>
          <a:noFill/>
          <a:ln cap="flat" cmpd="sng" w="9525">
            <a:solidFill>
              <a:srgbClr val="8327FC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05" name="Google Shape;205;p45"/>
          <p:cNvCxnSpPr/>
          <p:nvPr/>
        </p:nvCxnSpPr>
        <p:spPr>
          <a:xfrm>
            <a:off x="2065400" y="2571750"/>
            <a:ext cx="300" cy="832200"/>
          </a:xfrm>
          <a:prstGeom prst="straightConnector1">
            <a:avLst/>
          </a:prstGeom>
          <a:noFill/>
          <a:ln cap="flat" cmpd="sng" w="9525">
            <a:solidFill>
              <a:srgbClr val="8327FC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06" name="Google Shape;206;p45"/>
          <p:cNvCxnSpPr/>
          <p:nvPr/>
        </p:nvCxnSpPr>
        <p:spPr>
          <a:xfrm>
            <a:off x="4441600" y="2571750"/>
            <a:ext cx="300" cy="832200"/>
          </a:xfrm>
          <a:prstGeom prst="straightConnector1">
            <a:avLst/>
          </a:prstGeom>
          <a:noFill/>
          <a:ln cap="flat" cmpd="sng" w="9525">
            <a:solidFill>
              <a:srgbClr val="8327FC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07" name="Google Shape;207;p45"/>
          <p:cNvCxnSpPr/>
          <p:nvPr/>
        </p:nvCxnSpPr>
        <p:spPr>
          <a:xfrm>
            <a:off x="6817800" y="2571750"/>
            <a:ext cx="300" cy="832200"/>
          </a:xfrm>
          <a:prstGeom prst="straightConnector1">
            <a:avLst/>
          </a:prstGeom>
          <a:noFill/>
          <a:ln cap="flat" cmpd="sng" w="9525">
            <a:solidFill>
              <a:srgbClr val="8327FC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08" name="Google Shape;208;p45"/>
          <p:cNvCxnSpPr/>
          <p:nvPr/>
        </p:nvCxnSpPr>
        <p:spPr>
          <a:xfrm rot="10800000">
            <a:off x="5697825" y="1760825"/>
            <a:ext cx="0" cy="804000"/>
          </a:xfrm>
          <a:prstGeom prst="straightConnector1">
            <a:avLst/>
          </a:prstGeom>
          <a:noFill/>
          <a:ln cap="flat" cmpd="sng" w="9525">
            <a:solidFill>
              <a:srgbClr val="8327FC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209" name="Google Shape;209;p45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210" name="Google Shape;210;p45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8327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5"/>
            <p:cNvSpPr txBox="1"/>
            <p:nvPr/>
          </p:nvSpPr>
          <p:spPr>
            <a:xfrm>
              <a:off x="2149950" y="76075"/>
              <a:ext cx="48441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Onboarding Overview</a:t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212" name="Google Shape;212;p45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45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550" y="177250"/>
              <a:ext cx="1195250" cy="63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45"/>
          <p:cNvSpPr/>
          <p:nvPr/>
        </p:nvSpPr>
        <p:spPr>
          <a:xfrm>
            <a:off x="728500" y="1046450"/>
            <a:ext cx="1260300" cy="596700"/>
          </a:xfrm>
          <a:prstGeom prst="roundRect">
            <a:avLst>
              <a:gd fmla="val 16667" name="adj"/>
            </a:avLst>
          </a:prstGeom>
          <a:solidFill>
            <a:srgbClr val="8327F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KO Call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Mm / yyyy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45"/>
          <p:cNvSpPr/>
          <p:nvPr/>
        </p:nvSpPr>
        <p:spPr>
          <a:xfrm>
            <a:off x="2580600" y="918938"/>
            <a:ext cx="1604100" cy="738900"/>
          </a:xfrm>
          <a:prstGeom prst="roundRect">
            <a:avLst>
              <a:gd fmla="val 16667" name="adj"/>
            </a:avLst>
          </a:prstGeom>
          <a:solidFill>
            <a:srgbClr val="8327F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Advanced Product Training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Mm / yyyy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45"/>
          <p:cNvSpPr/>
          <p:nvPr/>
        </p:nvSpPr>
        <p:spPr>
          <a:xfrm>
            <a:off x="4895775" y="975338"/>
            <a:ext cx="1604100" cy="738900"/>
          </a:xfrm>
          <a:prstGeom prst="roundRect">
            <a:avLst>
              <a:gd fmla="val 16667" name="adj"/>
            </a:avLst>
          </a:prstGeom>
          <a:solidFill>
            <a:srgbClr val="8327F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Onboarding Review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Mm / yyyy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45"/>
          <p:cNvSpPr/>
          <p:nvPr/>
        </p:nvSpPr>
        <p:spPr>
          <a:xfrm>
            <a:off x="1435400" y="3535975"/>
            <a:ext cx="1260300" cy="596700"/>
          </a:xfrm>
          <a:prstGeom prst="roundRect">
            <a:avLst>
              <a:gd fmla="val 16667" name="adj"/>
            </a:avLst>
          </a:prstGeom>
          <a:solidFill>
            <a:srgbClr val="8327F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Training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Mm / yyyy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p45"/>
          <p:cNvSpPr/>
          <p:nvPr/>
        </p:nvSpPr>
        <p:spPr>
          <a:xfrm>
            <a:off x="3811600" y="3535975"/>
            <a:ext cx="1260300" cy="596700"/>
          </a:xfrm>
          <a:prstGeom prst="roundRect">
            <a:avLst>
              <a:gd fmla="val 16667" name="adj"/>
            </a:avLst>
          </a:prstGeom>
          <a:solidFill>
            <a:srgbClr val="8327F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Power-up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Mm / yyyy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1" name="Google Shape;221;p45"/>
          <p:cNvSpPr/>
          <p:nvPr/>
        </p:nvSpPr>
        <p:spPr>
          <a:xfrm>
            <a:off x="6187800" y="3535975"/>
            <a:ext cx="1260300" cy="596700"/>
          </a:xfrm>
          <a:prstGeom prst="roundRect">
            <a:avLst>
              <a:gd fmla="val 16667" name="adj"/>
            </a:avLst>
          </a:prstGeom>
          <a:solidFill>
            <a:srgbClr val="8327F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Ongoing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Mm / yyyy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"/>
          <p:cNvSpPr txBox="1"/>
          <p:nvPr/>
        </p:nvSpPr>
        <p:spPr>
          <a:xfrm>
            <a:off x="234125" y="912825"/>
            <a:ext cx="87078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60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7" name="Google Shape;227;p46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228" name="Google Shape;228;p46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8327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6"/>
            <p:cNvSpPr txBox="1"/>
            <p:nvPr/>
          </p:nvSpPr>
          <p:spPr>
            <a:xfrm>
              <a:off x="2149950" y="76075"/>
              <a:ext cx="48441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Key Opportunities</a:t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230" name="Google Shape;230;p46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46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550" y="177250"/>
              <a:ext cx="1195250" cy="63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/>
        </p:nvSpPr>
        <p:spPr>
          <a:xfrm>
            <a:off x="234125" y="912825"/>
            <a:ext cx="8707800" cy="3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60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9" name="Google Shape;239;p47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240" name="Google Shape;240;p47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8327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7"/>
            <p:cNvSpPr txBox="1"/>
            <p:nvPr/>
          </p:nvSpPr>
          <p:spPr>
            <a:xfrm>
              <a:off x="2149950" y="76075"/>
              <a:ext cx="48441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Q&amp;A</a:t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242" name="Google Shape;242;p47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47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550" y="177250"/>
              <a:ext cx="1195250" cy="63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48"/>
          <p:cNvCxnSpPr/>
          <p:nvPr/>
        </p:nvCxnSpPr>
        <p:spPr>
          <a:xfrm flipH="1" rot="10800000">
            <a:off x="365700" y="285600"/>
            <a:ext cx="8412600" cy="6600"/>
          </a:xfrm>
          <a:prstGeom prst="straightConnector1">
            <a:avLst/>
          </a:prstGeom>
          <a:noFill/>
          <a:ln cap="flat" cmpd="sng" w="9525">
            <a:solidFill>
              <a:srgbClr val="3EED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48"/>
          <p:cNvSpPr txBox="1"/>
          <p:nvPr/>
        </p:nvSpPr>
        <p:spPr>
          <a:xfrm>
            <a:off x="365700" y="1033775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2" name="Google Shape;252;p48"/>
          <p:cNvGrpSpPr/>
          <p:nvPr/>
        </p:nvGrpSpPr>
        <p:grpSpPr>
          <a:xfrm>
            <a:off x="0" y="-15650"/>
            <a:ext cx="9144000" cy="831600"/>
            <a:chOff x="0" y="-15650"/>
            <a:chExt cx="9144000" cy="831600"/>
          </a:xfrm>
        </p:grpSpPr>
        <p:sp>
          <p:nvSpPr>
            <p:cNvPr id="253" name="Google Shape;253;p48"/>
            <p:cNvSpPr/>
            <p:nvPr/>
          </p:nvSpPr>
          <p:spPr>
            <a:xfrm>
              <a:off x="0" y="-15650"/>
              <a:ext cx="9144000" cy="831600"/>
            </a:xfrm>
            <a:prstGeom prst="rect">
              <a:avLst/>
            </a:prstGeom>
            <a:solidFill>
              <a:srgbClr val="8327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8"/>
            <p:cNvSpPr txBox="1"/>
            <p:nvPr/>
          </p:nvSpPr>
          <p:spPr>
            <a:xfrm>
              <a:off x="2149950" y="76075"/>
              <a:ext cx="48441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Next Steps</a:t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255" name="Google Shape;255;p48"/>
            <p:cNvPicPr preferRelativeResize="0"/>
            <p:nvPr/>
          </p:nvPicPr>
          <p:blipFill rotWithShape="1">
            <a:blip r:embed="rId3">
              <a:alphaModFix/>
            </a:blip>
            <a:srcRect b="0" l="0" r="0" t="21587"/>
            <a:stretch/>
          </p:blipFill>
          <p:spPr>
            <a:xfrm>
              <a:off x="8634050" y="-15650"/>
              <a:ext cx="509950" cy="39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48"/>
            <p:cNvPicPr preferRelativeResize="0"/>
            <p:nvPr/>
          </p:nvPicPr>
          <p:blipFill rotWithShape="1">
            <a:blip r:embed="rId4">
              <a:alphaModFix/>
            </a:blip>
            <a:srcRect b="24437" l="0" r="0" t="0"/>
            <a:stretch/>
          </p:blipFill>
          <p:spPr>
            <a:xfrm>
              <a:off x="8187200" y="222200"/>
              <a:ext cx="725800" cy="5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49144" y="44588"/>
              <a:ext cx="485263" cy="46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4550" y="177250"/>
              <a:ext cx="1195250" cy="63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